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29"/>
  </p:normalViewPr>
  <p:slideViewPr>
    <p:cSldViewPr snapToGrid="0" snapToObjects="1">
      <p:cViewPr>
        <p:scale>
          <a:sx n="111" d="100"/>
          <a:sy n="111" d="100"/>
        </p:scale>
        <p:origin x="6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1AE0-5EF6-9749-8BA5-F9019C449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16BFC-E895-AD4B-9569-CC24096FC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2B8C-DCA1-9243-B523-FE3068DF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B397-B3D9-1843-9AE1-B4AF0215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23027-1A6A-6145-8F4A-79B12E78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1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408F-36FE-DB43-B27C-86BD149F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036A5-7159-EB4A-B381-3A58E846B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0C37A-A3D0-B446-937B-502F67CF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9D38C-095C-A643-BBE4-64400F28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4384A-74BE-5C48-AE23-1DC1D8F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7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09390-B01C-4D44-B4DD-ECB93984C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63C61-EC61-7444-8C2D-50C2B06A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54FBC-390F-0248-A52A-92940C36F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280D5-CBFD-5C4E-872D-79F0468A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727F8-D793-134D-B52B-AAC795AA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0AED-139E-2D4A-A21F-3D856733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AB8AA-D63E-7248-98B5-71344DE6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AB7EB-7C94-8746-AB68-C30DE2C4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0B27A-0998-AF4C-B8ED-CBE512D7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2D94F-7461-8148-B6E9-838233FB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8C1A-485E-BF48-AC91-509D9CAC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96286-5F49-5B4B-B7A5-3E216EE3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B03CC-81C1-744E-B9C0-5C2436C2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1B550-7092-514E-BC35-E81962A7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B6CD-7BCC-954A-B369-73134EF2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1B84-3469-764B-A422-02542847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9167-76E4-0146-8B1D-7B5C9A71A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3ECEA-E206-8147-B5D9-404865973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EDB8F-37AD-5F4C-86E8-EC7D7925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27BE-62E7-9141-9790-1D3AAFEB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6FBB2-3A84-1C4D-A379-B823D220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7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34F5-B57D-E648-BBCD-357D2C4D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27B11-4A20-1B49-B9A2-4576A2FD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BFF84-DFC2-9043-991C-CB8512FDB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CE5A2-BFC0-F04E-BBBA-160281813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AC3F2-5000-DE49-9573-32449FF2A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B580F-E94C-2F40-95F8-14C159BA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2EA90C-871D-0242-8C01-3C290E6B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84735-48A6-3841-9DA6-7C014839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5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C659-A0B9-C84B-A05C-88A2A105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2B2D1-CCD4-3344-A6B4-D3584398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4BF04-8874-F540-8D2A-71B16383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32201-9D60-E244-BDC4-86068494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7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CC778-B57B-124A-B681-54378A49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3DBDC-1E8A-D342-B5BE-CBCB0746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07D2F-8D56-BD4D-AE58-5F9105B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1387-3FE8-624E-B56A-97330F34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FA215-6F25-EA49-B51C-5BBDD012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A6494-AD90-4D40-8BF6-7BE2824ED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9A771-9DB5-5943-9E31-31DAA622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A54B4-911D-624F-9BB2-C5894FCD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A44E6-F1D3-F845-867B-80BF9647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117D-AD54-BC48-884F-3742CCEC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F8840-9370-0348-A0C1-F6F9EDDD5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6B0A-C514-A842-B89F-AE9911979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5CA66-663F-404C-8C85-37B5A9333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0F118-5D33-CA4C-8AB4-6CBA4155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FFAB1-AA3C-6B4D-A246-E4359077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7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787514-ABE4-0D42-8F62-89451A0D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52CF3-C869-1949-9016-5CB762EF7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0AAE7-DEEC-D948-9A41-255CC3780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EE11C-A4FE-EE4B-8BB5-AF31C431658C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F08CE-AF6A-514C-B462-C3290C49A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DC4A2-3F03-C747-AF11-502532F29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674D7-8940-4C40-935E-90D1049C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9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80222/why-the-skip-gram-model-is-called-as-predicting-source-context-words-from-the-ta" TargetMode="External"/><Relationship Id="rId2" Type="http://schemas.openxmlformats.org/officeDocument/2006/relationships/hyperlink" Target="https://groups.google.com/d/msg/gensim/EwK-6JgkWVI/_coANN5pBwAJ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deeper-learning/glossary-of-deep-learning-word-embedding-f90c3cec34ca" TargetMode="External"/><Relationship Id="rId4" Type="http://schemas.openxmlformats.org/officeDocument/2006/relationships/hyperlink" Target="https://medium.com/data-science-group-iitr/loss-functions-and-optimization-algorithms-demystified-bb92daff331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DD9-2B5D-AF43-AEF9-34F15572E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0E10C-6224-544B-AD9D-1E8F30B87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Uppuluri – Saama 2018</a:t>
            </a:r>
          </a:p>
        </p:txBody>
      </p:sp>
    </p:spTree>
    <p:extLst>
      <p:ext uri="{BB962C8B-B14F-4D97-AF65-F5344CB8AC3E}">
        <p14:creationId xmlns:p14="http://schemas.microsoft.com/office/powerpoint/2010/main" val="363865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98EB-F5A4-0C45-9153-EE163317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FA470-5353-034E-B7EA-083E7194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08760"/>
            <a:ext cx="8724899" cy="523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4FE94-E62E-2C41-97C3-C30EA3F79255}"/>
              </a:ext>
            </a:extLst>
          </p:cNvPr>
          <p:cNvSpPr txBox="1"/>
          <p:nvPr/>
        </p:nvSpPr>
        <p:spPr>
          <a:xfrm>
            <a:off x="838200" y="1690688"/>
            <a:ext cx="2305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Word2Vec is a two-layer neural network used for processing text</a:t>
            </a:r>
          </a:p>
        </p:txBody>
      </p:sp>
    </p:spTree>
    <p:extLst>
      <p:ext uri="{BB962C8B-B14F-4D97-AF65-F5344CB8AC3E}">
        <p14:creationId xmlns:p14="http://schemas.microsoft.com/office/powerpoint/2010/main" val="96570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57C6-DE98-A843-AA50-3696931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9B139-12A9-1649-B6C0-FBBF9C58C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Continuous Bag-Of-Words (CBOW): </a:t>
            </a:r>
            <a:r>
              <a:rPr lang="en-US" dirty="0"/>
              <a:t>Use context words to predict target center 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CEA9-1D00-EF46-8DC3-74CC78201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9917" cy="4351338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: Use center word to predict target context. Output vector is a probability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066F2-6DA4-F84D-B027-D459832F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96" y="3220278"/>
            <a:ext cx="7766051" cy="30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A2CF-1299-984D-8AEE-3645E854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FA1D-C5FF-CE47-BCB5-1A5D9CD848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Fixed Embedding</a:t>
            </a:r>
          </a:p>
          <a:p>
            <a:pPr lvl="1"/>
            <a:r>
              <a:rPr lang="en-US" dirty="0"/>
              <a:t>Fixed encodings are created for words in a fixed vocabulary (useful for drug/disease entities)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DE73B-4D03-CF4C-BFE6-5FCEA691C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Variable Embedding</a:t>
            </a:r>
          </a:p>
          <a:p>
            <a:pPr lvl="1"/>
            <a:r>
              <a:rPr lang="en-US" dirty="0"/>
              <a:t>Neural network learns representations for recurring words/phrases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9337F-3766-D048-9509-409B27CB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33" y="3756074"/>
            <a:ext cx="7323756" cy="26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78C8-5989-9E41-AC76-2E7C8D30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word2vec in 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6797-9620-8E4D-A9EE-AA30FFBAA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0130" cy="4351338"/>
          </a:xfrm>
        </p:spPr>
        <p:txBody>
          <a:bodyPr/>
          <a:lstStyle/>
          <a:p>
            <a:r>
              <a:rPr lang="en-US" dirty="0"/>
              <a:t>Input: Sentence</a:t>
            </a:r>
          </a:p>
          <a:p>
            <a:r>
              <a:rPr lang="en-US" dirty="0"/>
              <a:t>Hidden Activity: Probability distribution generated for associated words (</a:t>
            </a:r>
            <a:r>
              <a:rPr lang="en-US" dirty="0" err="1"/>
              <a:t>eg.</a:t>
            </a:r>
            <a:r>
              <a:rPr lang="en-US" dirty="0"/>
              <a:t> Adverse Event)</a:t>
            </a:r>
          </a:p>
          <a:p>
            <a:r>
              <a:rPr lang="en-US" dirty="0"/>
              <a:t>Output: Word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55FC9-53E8-B945-AE16-2ED0AA2B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78" y="4191005"/>
            <a:ext cx="7460974" cy="18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4263-D90C-F944-BEA6-56B4FEC1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6A4D7F-28DE-E649-8D4B-B495B2F77F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61686" y="1690688"/>
                <a:ext cx="4394627" cy="4351338"/>
              </a:xfrm>
            </p:spPr>
            <p:txBody>
              <a:bodyPr/>
              <a:lstStyle/>
              <a:p>
                <a:r>
                  <a:rPr lang="en-US" dirty="0"/>
                  <a:t>Goal: Change parameters to minimize the cost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Cost function: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W-t = context words</a:t>
                </a:r>
              </a:p>
              <a:p>
                <a:r>
                  <a:rPr lang="en-US" dirty="0" err="1"/>
                  <a:t>Wt</a:t>
                </a:r>
                <a:r>
                  <a:rPr lang="en-US" dirty="0"/>
                  <a:t> = center word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6A4D7F-28DE-E649-8D4B-B495B2F77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1686" y="1690688"/>
                <a:ext cx="4394627" cy="4351338"/>
              </a:xfrm>
              <a:blipFill>
                <a:blip r:embed="rId2"/>
                <a:stretch>
                  <a:fillRect l="-230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6C27CCF-37DC-0B46-8CF3-33523815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38" y="1890909"/>
            <a:ext cx="7295827" cy="39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21BA-008E-CA43-BFF0-1CB46BC4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AE-Pos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E87D-CD7D-4846-8122-83044218F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657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Sentence 	 </a:t>
            </a:r>
          </a:p>
          <a:p>
            <a:pPr marL="0" indent="0">
              <a:buNone/>
            </a:pPr>
            <a:r>
              <a:rPr lang="en-US" dirty="0"/>
              <a:t>	first report possible </a:t>
            </a:r>
            <a:r>
              <a:rPr lang="en-US" dirty="0">
                <a:highlight>
                  <a:srgbClr val="FFFF00"/>
                </a:highlight>
              </a:rPr>
              <a:t>association acute cardiovascular event 	venlafaxine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ACUTE: (acute, cardiovascular) (acute, event) (acute, venlafaxine)</a:t>
            </a:r>
          </a:p>
          <a:p>
            <a:pPr marL="0" indent="0">
              <a:buNone/>
            </a:pPr>
            <a:r>
              <a:rPr lang="en-US" sz="2400" dirty="0"/>
              <a:t>CARDIOVASCULAR: (cardiovascular, acute) … (cardiovascular, venlafaxine)</a:t>
            </a:r>
          </a:p>
          <a:p>
            <a:pPr marL="0" indent="0">
              <a:buNone/>
            </a:pPr>
            <a:r>
              <a:rPr lang="en-US" sz="2400" dirty="0"/>
              <a:t>EVENT: (event, acute) … (event, venlafaxine)</a:t>
            </a:r>
          </a:p>
          <a:p>
            <a:pPr marL="0" indent="0">
              <a:buNone/>
            </a:pPr>
            <a:r>
              <a:rPr lang="en-US" sz="2400" dirty="0"/>
              <a:t>VENLAFAXINE: (venlafaxine, acute) (venlafaxine, cardiovascular)…</a:t>
            </a:r>
          </a:p>
        </p:txBody>
      </p:sp>
    </p:spTree>
    <p:extLst>
      <p:ext uri="{BB962C8B-B14F-4D97-AF65-F5344CB8AC3E}">
        <p14:creationId xmlns:p14="http://schemas.microsoft.com/office/powerpoint/2010/main" val="147921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3AFD-775D-8141-AFAC-0360A8DB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C061-F725-804B-91BD-985166049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https://groups.google.com/d/msg/gensim/EwK-6JgkWVI/_coANN5pBwAJ</a:t>
            </a:r>
            <a:endParaRPr lang="en-US" dirty="0"/>
          </a:p>
          <a:p>
            <a:r>
              <a:rPr lang="en-US" dirty="0">
                <a:hlinkClick r:id="rId3"/>
              </a:rPr>
              <a:t>https://stats.stackexchange.com/questions/280222/why-the-skip-gram-model-is-called-as-predicting-source-context-words-from-the-ta</a:t>
            </a:r>
            <a:endParaRPr lang="en-US" dirty="0"/>
          </a:p>
          <a:p>
            <a:r>
              <a:rPr lang="en-US" dirty="0">
                <a:hlinkClick r:id="rId4"/>
              </a:rPr>
              <a:t>https://medium.com/data-science-group-iitr/loss-functions-and-optimization-algorithms-demystified-bb92daff331c</a:t>
            </a:r>
            <a:endParaRPr lang="en-US" dirty="0"/>
          </a:p>
          <a:p>
            <a:r>
              <a:rPr lang="en-US" dirty="0">
                <a:hlinkClick r:id="rId5"/>
              </a:rPr>
              <a:t>https://medium.com/deeper-learning/glossary-of-deep-learning-word-embedding-f90c3cec34ca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15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193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Word2Vec Neural Network</vt:lpstr>
      <vt:lpstr>Function</vt:lpstr>
      <vt:lpstr>Word2Vec Techniques</vt:lpstr>
      <vt:lpstr>Word Embedding</vt:lpstr>
      <vt:lpstr>Using word2vec in ADE</vt:lpstr>
      <vt:lpstr>Gradient Descent</vt:lpstr>
      <vt:lpstr>Example with AE-Pos Sentence</vt:lpstr>
      <vt:lpstr>Sources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Uppuluri</dc:creator>
  <cp:lastModifiedBy>Jay Uppuluri</cp:lastModifiedBy>
  <cp:revision>17</cp:revision>
  <dcterms:created xsi:type="dcterms:W3CDTF">2018-07-23T02:26:58Z</dcterms:created>
  <dcterms:modified xsi:type="dcterms:W3CDTF">2018-07-23T23:36:16Z</dcterms:modified>
</cp:coreProperties>
</file>